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906000" cy="6858000" type="A4"/>
  <p:notesSz cx="6884988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  <a:srgbClr val="396385"/>
    <a:srgbClr val="E9EEE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29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23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47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39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84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84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33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73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59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86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06238-0112-44ED-9409-6507623DED40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86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06238-0112-44ED-9409-6507623DED40}" type="datetimeFigureOut">
              <a:rPr kumimoji="1" lang="ja-JP" altLang="en-US" smtClean="0"/>
              <a:t>2022/3/16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E7FA7-21DB-43AA-99E9-50241A1911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38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75C047E5-A874-4FA1-AB24-71405B5EF369}"/>
              </a:ext>
            </a:extLst>
          </p:cNvPr>
          <p:cNvSpPr/>
          <p:nvPr/>
        </p:nvSpPr>
        <p:spPr>
          <a:xfrm>
            <a:off x="5236515" y="1044680"/>
            <a:ext cx="3966906" cy="1825796"/>
          </a:xfrm>
          <a:prstGeom prst="roundRect">
            <a:avLst>
              <a:gd name="adj" fmla="val 7489"/>
            </a:avLst>
          </a:prstGeom>
          <a:solidFill>
            <a:schemeClr val="bg1">
              <a:alpha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32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15A9BA5-FC4A-42D6-9783-246B6843C401}"/>
              </a:ext>
            </a:extLst>
          </p:cNvPr>
          <p:cNvSpPr/>
          <p:nvPr/>
        </p:nvSpPr>
        <p:spPr>
          <a:xfrm>
            <a:off x="702585" y="1044680"/>
            <a:ext cx="3966906" cy="1825796"/>
          </a:xfrm>
          <a:prstGeom prst="roundRect">
            <a:avLst>
              <a:gd name="adj" fmla="val 7489"/>
            </a:avLst>
          </a:prstGeom>
          <a:solidFill>
            <a:schemeClr val="bg1">
              <a:alpha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32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AFEE03-AE96-4D0A-B639-36A8F057DBAF}"/>
              </a:ext>
            </a:extLst>
          </p:cNvPr>
          <p:cNvSpPr txBox="1"/>
          <p:nvPr/>
        </p:nvSpPr>
        <p:spPr>
          <a:xfrm>
            <a:off x="665308" y="172459"/>
            <a:ext cx="8575391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29" b="1" dirty="0">
                <a:latin typeface="+mn-ea"/>
              </a:rPr>
              <a:t>面 倒 な </a:t>
            </a:r>
            <a:r>
              <a:rPr lang="ja-JP" altLang="en-US" sz="3992" b="1" dirty="0">
                <a:solidFill>
                  <a:schemeClr val="accent1"/>
                </a:solidFill>
                <a:latin typeface="+mn-ea"/>
              </a:rPr>
              <a:t>ヒゲ剃り</a:t>
            </a:r>
            <a:r>
              <a:rPr lang="ja-JP" altLang="en-US" sz="3501" b="1" dirty="0">
                <a:solidFill>
                  <a:schemeClr val="accent1"/>
                </a:solidFill>
                <a:latin typeface="+mn-ea"/>
              </a:rPr>
              <a:t> </a:t>
            </a:r>
            <a:r>
              <a:rPr lang="ja-JP" altLang="en-US" sz="3629" b="1" dirty="0">
                <a:latin typeface="+mn-ea"/>
              </a:rPr>
              <a:t>か ら</a:t>
            </a:r>
            <a:r>
              <a:rPr lang="ja-JP" altLang="en-US" sz="2864" b="1" dirty="0">
                <a:latin typeface="+mn-ea"/>
              </a:rPr>
              <a:t> </a:t>
            </a:r>
            <a:r>
              <a:rPr lang="ja-JP" altLang="en-US" sz="3992" b="1" dirty="0">
                <a:solidFill>
                  <a:schemeClr val="accent1"/>
                </a:solidFill>
                <a:latin typeface="+mn-ea"/>
              </a:rPr>
              <a:t>卒業</a:t>
            </a:r>
            <a:r>
              <a:rPr lang="ja-JP" altLang="en-US" sz="3629" b="1" dirty="0">
                <a:latin typeface="+mn-ea"/>
              </a:rPr>
              <a:t> し よ う！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FEA49EC-2874-4C42-ACA9-607FAB358A61}"/>
              </a:ext>
            </a:extLst>
          </p:cNvPr>
          <p:cNvSpPr txBox="1"/>
          <p:nvPr/>
        </p:nvSpPr>
        <p:spPr>
          <a:xfrm>
            <a:off x="811190" y="1217158"/>
            <a:ext cx="37496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" b="1" dirty="0">
                <a:latin typeface="+mn-ea"/>
              </a:rPr>
              <a:t>Q.</a:t>
            </a:r>
            <a:r>
              <a:rPr lang="ja-JP" altLang="en-US" sz="1500" b="1" dirty="0">
                <a:latin typeface="+mn-ea"/>
              </a:rPr>
              <a:t>ヒゲ剃りにかかる生涯時間は？</a:t>
            </a:r>
            <a:endParaRPr lang="en-US" altLang="ja-JP" sz="1500" b="1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69BDAFB-34C5-477E-A775-0B651E02AB88}"/>
              </a:ext>
            </a:extLst>
          </p:cNvPr>
          <p:cNvSpPr txBox="1"/>
          <p:nvPr/>
        </p:nvSpPr>
        <p:spPr>
          <a:xfrm>
            <a:off x="5352337" y="1199618"/>
            <a:ext cx="37352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500" b="1" dirty="0">
                <a:latin typeface="+mn-ea"/>
              </a:rPr>
              <a:t>Q.</a:t>
            </a:r>
            <a:r>
              <a:rPr lang="ja-JP" altLang="en-US" sz="1500" b="1" dirty="0">
                <a:latin typeface="+mn-ea"/>
              </a:rPr>
              <a:t>シェービングにかかる生涯費用は？</a:t>
            </a:r>
            <a:endParaRPr lang="en-US" altLang="ja-JP" sz="1500" b="1" dirty="0">
              <a:latin typeface="+mn-ea"/>
            </a:endParaRP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79A56236-C661-4421-ADF5-226B9642BEDA}"/>
              </a:ext>
            </a:extLst>
          </p:cNvPr>
          <p:cNvSpPr/>
          <p:nvPr/>
        </p:nvSpPr>
        <p:spPr>
          <a:xfrm>
            <a:off x="5236515" y="4000391"/>
            <a:ext cx="3966906" cy="1825796"/>
          </a:xfrm>
          <a:prstGeom prst="roundRect">
            <a:avLst>
              <a:gd name="adj" fmla="val 7489"/>
            </a:avLst>
          </a:prstGeom>
          <a:solidFill>
            <a:schemeClr val="bg1">
              <a:alpha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32" dirty="0"/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81230486-AA81-4F68-B4F7-64D9F4DF0EAE}"/>
              </a:ext>
            </a:extLst>
          </p:cNvPr>
          <p:cNvSpPr/>
          <p:nvPr/>
        </p:nvSpPr>
        <p:spPr>
          <a:xfrm>
            <a:off x="702585" y="4000391"/>
            <a:ext cx="3966906" cy="1825796"/>
          </a:xfrm>
          <a:prstGeom prst="roundRect">
            <a:avLst>
              <a:gd name="adj" fmla="val 7489"/>
            </a:avLst>
          </a:prstGeom>
          <a:solidFill>
            <a:schemeClr val="bg1">
              <a:alpha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32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8004C6E9-BEC2-45C5-B8B1-DF217757EB77}"/>
              </a:ext>
            </a:extLst>
          </p:cNvPr>
          <p:cNvSpPr/>
          <p:nvPr/>
        </p:nvSpPr>
        <p:spPr>
          <a:xfrm>
            <a:off x="2303753" y="3197897"/>
            <a:ext cx="764571" cy="475073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32">
              <a:solidFill>
                <a:schemeClr val="tx1"/>
              </a:solidFill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BCBFF63E-726C-4A93-B626-DB7AD056EEF0}"/>
              </a:ext>
            </a:extLst>
          </p:cNvPr>
          <p:cNvSpPr/>
          <p:nvPr/>
        </p:nvSpPr>
        <p:spPr>
          <a:xfrm>
            <a:off x="6837683" y="3197897"/>
            <a:ext cx="764571" cy="475073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432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551458-14F3-4DBA-B905-C64D0FCC794A}"/>
              </a:ext>
            </a:extLst>
          </p:cNvPr>
          <p:cNvSpPr txBox="1"/>
          <p:nvPr/>
        </p:nvSpPr>
        <p:spPr>
          <a:xfrm>
            <a:off x="3083161" y="3163752"/>
            <a:ext cx="3739678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903" b="1" dirty="0">
                <a:solidFill>
                  <a:schemeClr val="accent1"/>
                </a:solidFill>
              </a:rPr>
              <a:t>ヒ ゲ 脱 毛 </a:t>
            </a:r>
            <a:r>
              <a:rPr kumimoji="1" lang="ja-JP" altLang="en-US" sz="2903" dirty="0"/>
              <a:t>を す る 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E6611F7-EEBA-4895-A656-FDF5102F6F95}"/>
              </a:ext>
            </a:extLst>
          </p:cNvPr>
          <p:cNvSpPr txBox="1"/>
          <p:nvPr/>
        </p:nvSpPr>
        <p:spPr>
          <a:xfrm>
            <a:off x="945457" y="4137243"/>
            <a:ext cx="3615432" cy="1551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ja-JP" altLang="en-US" sz="1089" dirty="0"/>
              <a:t>ヒゲ脱毛に必要な回数は</a:t>
            </a:r>
            <a:r>
              <a:rPr kumimoji="1" lang="ja-JP" altLang="en-US" sz="1452" b="1" dirty="0">
                <a:solidFill>
                  <a:schemeClr val="accent1"/>
                </a:solidFill>
                <a:latin typeface="+mn-ea"/>
              </a:rPr>
              <a:t>平均</a:t>
            </a:r>
            <a:r>
              <a:rPr kumimoji="1" lang="en-US" altLang="ja-JP" sz="1452" b="1" dirty="0">
                <a:solidFill>
                  <a:schemeClr val="accent1"/>
                </a:solidFill>
                <a:latin typeface="+mn-ea"/>
              </a:rPr>
              <a:t>15</a:t>
            </a:r>
            <a:r>
              <a:rPr kumimoji="1" lang="ja-JP" altLang="en-US" sz="1452" b="1" dirty="0">
                <a:solidFill>
                  <a:schemeClr val="accent1"/>
                </a:solidFill>
                <a:latin typeface="+mn-ea"/>
              </a:rPr>
              <a:t>回</a:t>
            </a:r>
            <a:endParaRPr kumimoji="1" lang="en-US" altLang="ja-JP" sz="1452" b="1" dirty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kumimoji="1" lang="en-US" altLang="ja-JP" sz="1089" dirty="0"/>
              <a:t>1</a:t>
            </a:r>
            <a:r>
              <a:rPr kumimoji="1" lang="ja-JP" altLang="en-US" sz="1089" dirty="0"/>
              <a:t>カ月に</a:t>
            </a:r>
            <a:r>
              <a:rPr kumimoji="1" lang="en-US" altLang="ja-JP" sz="1452" b="1" dirty="0">
                <a:solidFill>
                  <a:schemeClr val="accent1"/>
                </a:solidFill>
                <a:latin typeface="+mn-ea"/>
              </a:rPr>
              <a:t>1</a:t>
            </a:r>
            <a:r>
              <a:rPr kumimoji="1" lang="ja-JP" altLang="en-US" sz="1452" b="1" dirty="0">
                <a:solidFill>
                  <a:schemeClr val="accent1"/>
                </a:solidFill>
                <a:latin typeface="+mn-ea"/>
              </a:rPr>
              <a:t>回約</a:t>
            </a:r>
            <a:r>
              <a:rPr kumimoji="1" lang="en-US" altLang="ja-JP" sz="1452" b="1" dirty="0">
                <a:solidFill>
                  <a:schemeClr val="accent1"/>
                </a:solidFill>
                <a:latin typeface="+mn-ea"/>
              </a:rPr>
              <a:t>10</a:t>
            </a:r>
            <a:r>
              <a:rPr kumimoji="1" lang="ja-JP" altLang="en-US" sz="1452" b="1" dirty="0">
                <a:solidFill>
                  <a:schemeClr val="accent1"/>
                </a:solidFill>
                <a:latin typeface="+mn-ea"/>
              </a:rPr>
              <a:t>分</a:t>
            </a:r>
            <a:r>
              <a:rPr kumimoji="1" lang="ja-JP" altLang="en-US" sz="1089" dirty="0"/>
              <a:t>のお手入れだけ！</a:t>
            </a:r>
            <a:endParaRPr kumimoji="1" lang="en-US" altLang="ja-JP" sz="1089" dirty="0"/>
          </a:p>
          <a:p>
            <a:pPr>
              <a:lnSpc>
                <a:spcPct val="140000"/>
              </a:lnSpc>
            </a:pPr>
            <a:r>
              <a:rPr kumimoji="1" lang="en-US" altLang="ja-JP" sz="1089" dirty="0"/>
              <a:t>15</a:t>
            </a:r>
            <a:r>
              <a:rPr kumimoji="1" lang="ja-JP" altLang="en-US" sz="1089" dirty="0"/>
              <a:t>回通っても</a:t>
            </a:r>
            <a:r>
              <a:rPr kumimoji="1" lang="ja-JP" altLang="en-US" sz="1270" b="1" dirty="0">
                <a:solidFill>
                  <a:schemeClr val="accent1"/>
                </a:solidFill>
                <a:latin typeface="+mn-ea"/>
              </a:rPr>
              <a:t>約</a:t>
            </a:r>
            <a:r>
              <a:rPr kumimoji="1" lang="en-US" altLang="ja-JP" sz="1452" b="1" dirty="0">
                <a:solidFill>
                  <a:schemeClr val="accent1"/>
                </a:solidFill>
                <a:latin typeface="+mn-ea"/>
              </a:rPr>
              <a:t>1</a:t>
            </a:r>
            <a:r>
              <a:rPr kumimoji="1" lang="ja-JP" altLang="en-US" sz="1452" b="1" dirty="0">
                <a:solidFill>
                  <a:schemeClr val="accent1"/>
                </a:solidFill>
                <a:latin typeface="+mn-ea"/>
              </a:rPr>
              <a:t>年</a:t>
            </a:r>
            <a:r>
              <a:rPr kumimoji="1" lang="en-US" altLang="ja-JP" sz="1452" b="1" dirty="0">
                <a:solidFill>
                  <a:schemeClr val="accent1"/>
                </a:solidFill>
                <a:latin typeface="+mn-ea"/>
              </a:rPr>
              <a:t>3</a:t>
            </a:r>
            <a:r>
              <a:rPr kumimoji="1" lang="ja-JP" altLang="en-US" sz="1452" b="1" dirty="0">
                <a:solidFill>
                  <a:schemeClr val="accent1"/>
                </a:solidFill>
                <a:latin typeface="+mn-ea"/>
              </a:rPr>
              <a:t>ヶ月で脱毛完了</a:t>
            </a:r>
            <a:r>
              <a:rPr kumimoji="1" lang="ja-JP" altLang="en-US" sz="1089" dirty="0"/>
              <a:t>します</a:t>
            </a:r>
            <a:r>
              <a:rPr kumimoji="1" lang="ja-JP" altLang="en-US" sz="1270" dirty="0"/>
              <a:t>。</a:t>
            </a:r>
            <a:endParaRPr kumimoji="1" lang="en-US" altLang="ja-JP" sz="1270" dirty="0"/>
          </a:p>
          <a:p>
            <a:pPr>
              <a:lnSpc>
                <a:spcPct val="140000"/>
              </a:lnSpc>
            </a:pPr>
            <a:r>
              <a:rPr kumimoji="1" lang="en-US" altLang="ja-JP" sz="1089" dirty="0"/>
              <a:t>1</a:t>
            </a:r>
            <a:r>
              <a:rPr kumimoji="1" lang="ja-JP" altLang="en-US" sz="1089" dirty="0"/>
              <a:t>回</a:t>
            </a:r>
            <a:r>
              <a:rPr kumimoji="1" lang="en-US" altLang="ja-JP" sz="1089" dirty="0"/>
              <a:t>10</a:t>
            </a:r>
            <a:r>
              <a:rPr kumimoji="1" lang="ja-JP" altLang="en-US" sz="1089" dirty="0"/>
              <a:t>分</a:t>
            </a:r>
            <a:r>
              <a:rPr kumimoji="1" lang="en-US" altLang="ja-JP" sz="1089" dirty="0"/>
              <a:t>×15</a:t>
            </a:r>
            <a:r>
              <a:rPr kumimoji="1" lang="ja-JP" altLang="en-US" sz="1089" dirty="0"/>
              <a:t>回＝</a:t>
            </a:r>
            <a:r>
              <a:rPr kumimoji="1" lang="en-US" altLang="ja-JP" sz="1089" dirty="0"/>
              <a:t>150</a:t>
            </a:r>
            <a:r>
              <a:rPr kumimoji="1" lang="ja-JP" altLang="en-US" sz="1089" dirty="0"/>
              <a:t>分</a:t>
            </a:r>
            <a:endParaRPr kumimoji="1" lang="en-US" altLang="ja-JP" sz="1089" dirty="0"/>
          </a:p>
          <a:p>
            <a:pPr>
              <a:lnSpc>
                <a:spcPct val="140000"/>
              </a:lnSpc>
            </a:pPr>
            <a:r>
              <a:rPr kumimoji="1" lang="ja-JP" altLang="en-US" sz="1452" b="1" dirty="0">
                <a:solidFill>
                  <a:schemeClr val="accent1"/>
                </a:solidFill>
              </a:rPr>
              <a:t>約</a:t>
            </a:r>
            <a:r>
              <a:rPr kumimoji="1" lang="en-US" altLang="ja-JP" sz="1452" b="1" dirty="0">
                <a:solidFill>
                  <a:schemeClr val="accent1"/>
                </a:solidFill>
              </a:rPr>
              <a:t>2.5</a:t>
            </a:r>
            <a:r>
              <a:rPr kumimoji="1" lang="ja-JP" altLang="en-US" sz="1452" b="1" dirty="0">
                <a:solidFill>
                  <a:schemeClr val="accent1"/>
                </a:solidFill>
              </a:rPr>
              <a:t>時間</a:t>
            </a:r>
            <a:r>
              <a:rPr kumimoji="1" lang="ja-JP" altLang="en-US" sz="1089" dirty="0"/>
              <a:t>で今後の</a:t>
            </a:r>
            <a:r>
              <a:rPr kumimoji="1" lang="ja-JP" altLang="en-US" sz="1452" b="1" dirty="0">
                <a:solidFill>
                  <a:schemeClr val="accent1"/>
                </a:solidFill>
              </a:rPr>
              <a:t>自己処理が不要</a:t>
            </a:r>
            <a:r>
              <a:rPr kumimoji="1" lang="ja-JP" altLang="en-US" sz="1089" dirty="0"/>
              <a:t>になります</a:t>
            </a:r>
            <a:r>
              <a:rPr kumimoji="1" lang="ja-JP" altLang="en-US" sz="1270" dirty="0"/>
              <a:t>。</a:t>
            </a:r>
            <a:endParaRPr kumimoji="1" lang="en-US" altLang="ja-JP" sz="1452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50B193-0745-4F4B-8903-2A805DB4E12A}"/>
              </a:ext>
            </a:extLst>
          </p:cNvPr>
          <p:cNvSpPr txBox="1"/>
          <p:nvPr/>
        </p:nvSpPr>
        <p:spPr>
          <a:xfrm>
            <a:off x="665016" y="6106201"/>
            <a:ext cx="8575976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77" dirty="0"/>
              <a:t>ヒゲ脱毛で</a:t>
            </a:r>
            <a:r>
              <a:rPr kumimoji="1" lang="ja-JP" altLang="en-US" sz="2903" b="1" dirty="0">
                <a:solidFill>
                  <a:schemeClr val="accent1"/>
                </a:solidFill>
              </a:rPr>
              <a:t>時間</a:t>
            </a:r>
            <a:r>
              <a:rPr kumimoji="1" lang="ja-JP" altLang="en-US" sz="2177" dirty="0"/>
              <a:t>も</a:t>
            </a:r>
            <a:r>
              <a:rPr kumimoji="1" lang="ja-JP" altLang="en-US" sz="2903" b="1" dirty="0">
                <a:solidFill>
                  <a:schemeClr val="accent1"/>
                </a:solidFill>
              </a:rPr>
              <a:t>費用</a:t>
            </a:r>
            <a:r>
              <a:rPr kumimoji="1" lang="ja-JP" altLang="en-US" sz="2177" dirty="0"/>
              <a:t>も</a:t>
            </a:r>
            <a:r>
              <a:rPr kumimoji="1" lang="ja-JP" altLang="en-US" sz="2903" b="1" dirty="0">
                <a:solidFill>
                  <a:schemeClr val="accent1"/>
                </a:solidFill>
              </a:rPr>
              <a:t>節約</a:t>
            </a:r>
            <a:r>
              <a:rPr kumimoji="1" lang="ja-JP" altLang="en-US" sz="2177" dirty="0"/>
              <a:t>してキレイな肌を手に入れよう！</a:t>
            </a:r>
            <a:endParaRPr kumimoji="1" lang="ja-JP" altLang="en-US" sz="15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AFF444-C90D-40BC-8F8B-BC1BF1BDFBAA}"/>
              </a:ext>
            </a:extLst>
          </p:cNvPr>
          <p:cNvSpPr txBox="1"/>
          <p:nvPr/>
        </p:nvSpPr>
        <p:spPr>
          <a:xfrm>
            <a:off x="909289" y="1613918"/>
            <a:ext cx="3553498" cy="81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2821" indent="-272821">
              <a:lnSpc>
                <a:spcPct val="120000"/>
              </a:lnSpc>
              <a:buFontTx/>
              <a:buAutoNum type="alphaUcPeriod"/>
            </a:pPr>
            <a:r>
              <a:rPr lang="en-US" altLang="ja-JP" sz="1089" dirty="0">
                <a:latin typeface="+mn-ea"/>
              </a:rPr>
              <a:t>1</a:t>
            </a:r>
            <a:r>
              <a:rPr lang="ja-JP" altLang="en-US" sz="1089" dirty="0">
                <a:latin typeface="+mn-ea"/>
              </a:rPr>
              <a:t>日</a:t>
            </a:r>
            <a:r>
              <a:rPr lang="en-US" altLang="ja-JP" sz="1089" dirty="0">
                <a:latin typeface="+mn-ea"/>
              </a:rPr>
              <a:t>10</a:t>
            </a:r>
            <a:r>
              <a:rPr lang="ja-JP" altLang="en-US" sz="1089" dirty="0">
                <a:latin typeface="+mn-ea"/>
              </a:rPr>
              <a:t>分</a:t>
            </a:r>
            <a:r>
              <a:rPr lang="en-US" altLang="ja-JP" sz="1089" dirty="0">
                <a:latin typeface="+mn-ea"/>
              </a:rPr>
              <a:t>×365</a:t>
            </a:r>
            <a:r>
              <a:rPr lang="ja-JP" altLang="en-US" sz="1089" dirty="0">
                <a:latin typeface="+mn-ea"/>
              </a:rPr>
              <a:t>日</a:t>
            </a:r>
            <a:r>
              <a:rPr lang="en-US" altLang="ja-JP" sz="1089" dirty="0">
                <a:latin typeface="+mn-ea"/>
              </a:rPr>
              <a:t>×45</a:t>
            </a:r>
            <a:r>
              <a:rPr lang="ja-JP" altLang="en-US" sz="1089" dirty="0">
                <a:latin typeface="+mn-ea"/>
              </a:rPr>
              <a:t>年</a:t>
            </a:r>
            <a:r>
              <a:rPr kumimoji="1" lang="en-US" altLang="ja-JP" sz="544" dirty="0">
                <a:latin typeface="+mn-ea"/>
              </a:rPr>
              <a:t>※1</a:t>
            </a:r>
            <a:r>
              <a:rPr lang="ja-JP" altLang="en-US" sz="1089" dirty="0">
                <a:latin typeface="+mn-ea"/>
              </a:rPr>
              <a:t>＝</a:t>
            </a:r>
            <a:r>
              <a:rPr lang="en-US" altLang="ja-JP" sz="1452" b="1" dirty="0">
                <a:solidFill>
                  <a:schemeClr val="accent1"/>
                </a:solidFill>
                <a:latin typeface="+mn-ea"/>
              </a:rPr>
              <a:t>2,738</a:t>
            </a:r>
            <a:r>
              <a:rPr lang="ja-JP" altLang="en-US" sz="1452" b="1" dirty="0">
                <a:solidFill>
                  <a:schemeClr val="accent1"/>
                </a:solidFill>
                <a:latin typeface="+mn-ea"/>
              </a:rPr>
              <a:t>時間</a:t>
            </a:r>
            <a:endParaRPr lang="en-US" altLang="ja-JP" sz="1452" b="1" dirty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1089" dirty="0">
                <a:latin typeface="+mn-ea"/>
              </a:rPr>
              <a:t>これを期間に直すとおよそ</a:t>
            </a:r>
            <a:r>
              <a:rPr lang="en-US" altLang="ja-JP" sz="1089" dirty="0">
                <a:latin typeface="+mn-ea"/>
              </a:rPr>
              <a:t>114</a:t>
            </a:r>
            <a:r>
              <a:rPr lang="ja-JP" altLang="en-US" sz="1089" dirty="0">
                <a:latin typeface="+mn-ea"/>
              </a:rPr>
              <a:t>日。</a:t>
            </a:r>
            <a:endParaRPr lang="en-US" altLang="ja-JP" sz="1089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1452" b="1" dirty="0">
                <a:solidFill>
                  <a:schemeClr val="accent1"/>
                </a:solidFill>
                <a:latin typeface="+mn-ea"/>
              </a:rPr>
              <a:t>約</a:t>
            </a:r>
            <a:r>
              <a:rPr lang="en-US" altLang="ja-JP" sz="1452" b="1" dirty="0">
                <a:solidFill>
                  <a:schemeClr val="accent1"/>
                </a:solidFill>
                <a:latin typeface="+mn-ea"/>
              </a:rPr>
              <a:t>4</a:t>
            </a:r>
            <a:r>
              <a:rPr lang="ja-JP" altLang="en-US" sz="1452" b="1" dirty="0">
                <a:solidFill>
                  <a:schemeClr val="accent1"/>
                </a:solidFill>
                <a:latin typeface="+mn-ea"/>
              </a:rPr>
              <a:t>カ月弱</a:t>
            </a:r>
            <a:r>
              <a:rPr lang="ja-JP" altLang="en-US" sz="1089" dirty="0">
                <a:latin typeface="+mn-ea"/>
              </a:rPr>
              <a:t>もの時間をヒゲの処理に費やしています。</a:t>
            </a:r>
            <a:endParaRPr lang="ja-JP" altLang="en-US" sz="127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AFCE7FF-DCEF-4641-8625-A9E81321A92D}"/>
              </a:ext>
            </a:extLst>
          </p:cNvPr>
          <p:cNvSpPr txBox="1"/>
          <p:nvPr/>
        </p:nvSpPr>
        <p:spPr>
          <a:xfrm>
            <a:off x="5352337" y="1580415"/>
            <a:ext cx="3735256" cy="88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7391" indent="-207391">
              <a:lnSpc>
                <a:spcPct val="120000"/>
              </a:lnSpc>
              <a:buFontTx/>
              <a:buAutoNum type="alphaUcPeriod"/>
            </a:pPr>
            <a:r>
              <a:rPr lang="ja-JP" altLang="en-US" sz="1089" dirty="0">
                <a:latin typeface="+mn-ea"/>
              </a:rPr>
              <a:t>シェービング費用の</a:t>
            </a:r>
            <a:r>
              <a:rPr lang="ja-JP" altLang="en-US" sz="1452" b="1" dirty="0">
                <a:solidFill>
                  <a:schemeClr val="accent1"/>
                </a:solidFill>
                <a:latin typeface="+mn-ea"/>
              </a:rPr>
              <a:t>月間平均は約</a:t>
            </a:r>
            <a:r>
              <a:rPr lang="en-US" altLang="ja-JP" sz="1452" b="1" dirty="0">
                <a:solidFill>
                  <a:schemeClr val="accent1"/>
                </a:solidFill>
                <a:latin typeface="+mn-ea"/>
              </a:rPr>
              <a:t>1,000</a:t>
            </a:r>
            <a:r>
              <a:rPr lang="ja-JP" altLang="en-US" sz="1452" b="1" dirty="0">
                <a:solidFill>
                  <a:schemeClr val="accent1"/>
                </a:solidFill>
                <a:latin typeface="+mn-ea"/>
              </a:rPr>
              <a:t>円</a:t>
            </a:r>
            <a:r>
              <a:rPr kumimoji="1" lang="en-US" altLang="ja-JP" sz="544" dirty="0">
                <a:latin typeface="+mn-ea"/>
              </a:rPr>
              <a:t>※1</a:t>
            </a:r>
            <a:endParaRPr lang="en-US" altLang="ja-JP" sz="544" b="1" dirty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ja-JP" sz="1270" dirty="0">
                <a:latin typeface="+mn-ea"/>
              </a:rPr>
              <a:t>1,000</a:t>
            </a:r>
            <a:r>
              <a:rPr lang="ja-JP" altLang="en-US" sz="1270" dirty="0">
                <a:latin typeface="+mn-ea"/>
              </a:rPr>
              <a:t>円</a:t>
            </a:r>
            <a:r>
              <a:rPr lang="en-US" altLang="ja-JP" sz="1270" dirty="0">
                <a:latin typeface="+mn-ea"/>
              </a:rPr>
              <a:t>×12</a:t>
            </a:r>
            <a:r>
              <a:rPr lang="ja-JP" altLang="en-US" sz="1270" dirty="0">
                <a:latin typeface="+mn-ea"/>
              </a:rPr>
              <a:t>カ月</a:t>
            </a:r>
            <a:r>
              <a:rPr lang="en-US" altLang="ja-JP" sz="1270" dirty="0">
                <a:latin typeface="+mn-ea"/>
              </a:rPr>
              <a:t>×45</a:t>
            </a:r>
            <a:r>
              <a:rPr lang="ja-JP" altLang="en-US" sz="1270" dirty="0">
                <a:latin typeface="+mn-ea"/>
              </a:rPr>
              <a:t>年</a:t>
            </a:r>
            <a:r>
              <a:rPr kumimoji="1" lang="en-US" altLang="ja-JP" sz="544" dirty="0">
                <a:latin typeface="+mn-ea"/>
              </a:rPr>
              <a:t>※2</a:t>
            </a:r>
            <a:r>
              <a:rPr lang="ja-JP" altLang="en-US" sz="1270" dirty="0">
                <a:latin typeface="+mn-ea"/>
              </a:rPr>
              <a:t>＝</a:t>
            </a:r>
            <a:r>
              <a:rPr lang="en-US" altLang="ja-JP" sz="1452" b="1" dirty="0">
                <a:solidFill>
                  <a:schemeClr val="accent1"/>
                </a:solidFill>
                <a:latin typeface="+mn-ea"/>
              </a:rPr>
              <a:t>540,000</a:t>
            </a:r>
            <a:r>
              <a:rPr lang="ja-JP" altLang="en-US" sz="1452" b="1" dirty="0">
                <a:solidFill>
                  <a:schemeClr val="accent1"/>
                </a:solidFill>
                <a:latin typeface="+mn-ea"/>
              </a:rPr>
              <a:t>円</a:t>
            </a:r>
            <a:endParaRPr lang="en-US" altLang="ja-JP" sz="1500" b="1" dirty="0">
              <a:solidFill>
                <a:schemeClr val="accent1"/>
              </a:solidFill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ja-JP" altLang="en-US" sz="1089" dirty="0">
                <a:latin typeface="+mn-ea"/>
              </a:rPr>
              <a:t>生涯</a:t>
            </a:r>
            <a:r>
              <a:rPr lang="ja-JP" altLang="en-US" sz="1452" b="1" dirty="0">
                <a:solidFill>
                  <a:schemeClr val="accent1"/>
                </a:solidFill>
                <a:latin typeface="+mn-ea"/>
              </a:rPr>
              <a:t>約</a:t>
            </a:r>
            <a:r>
              <a:rPr lang="en-US" altLang="ja-JP" sz="1452" b="1" dirty="0">
                <a:solidFill>
                  <a:schemeClr val="accent1"/>
                </a:solidFill>
                <a:latin typeface="+mn-ea"/>
              </a:rPr>
              <a:t>54</a:t>
            </a:r>
            <a:r>
              <a:rPr lang="ja-JP" altLang="en-US" sz="1452" b="1" dirty="0">
                <a:solidFill>
                  <a:schemeClr val="accent1"/>
                </a:solidFill>
                <a:latin typeface="+mn-ea"/>
              </a:rPr>
              <a:t>万円</a:t>
            </a:r>
            <a:r>
              <a:rPr lang="ja-JP" altLang="en-US" sz="1089" dirty="0">
                <a:latin typeface="+mn-ea"/>
              </a:rPr>
              <a:t>もシェービングにお金を費やしています。</a:t>
            </a:r>
            <a:endParaRPr lang="ja-JP" altLang="en-US" sz="1270" dirty="0"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2B5FAF4-6125-4C03-97F7-A60EA9D82901}"/>
              </a:ext>
            </a:extLst>
          </p:cNvPr>
          <p:cNvSpPr txBox="1"/>
          <p:nvPr/>
        </p:nvSpPr>
        <p:spPr>
          <a:xfrm>
            <a:off x="934615" y="2493733"/>
            <a:ext cx="2182708" cy="20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6" dirty="0"/>
              <a:t>※1.20</a:t>
            </a:r>
            <a:r>
              <a:rPr kumimoji="1" lang="ja-JP" altLang="en-US" sz="726" dirty="0"/>
              <a:t>歳～</a:t>
            </a:r>
            <a:r>
              <a:rPr kumimoji="1" lang="en-US" altLang="ja-JP" sz="726" dirty="0"/>
              <a:t>65</a:t>
            </a:r>
            <a:r>
              <a:rPr kumimoji="1" lang="ja-JP" altLang="en-US" sz="726" dirty="0"/>
              <a:t>歳までの</a:t>
            </a:r>
            <a:r>
              <a:rPr kumimoji="1" lang="en-US" altLang="ja-JP" sz="726" dirty="0"/>
              <a:t>45</a:t>
            </a:r>
            <a:r>
              <a:rPr kumimoji="1" lang="ja-JP" altLang="en-US" sz="726" dirty="0"/>
              <a:t>年間です。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36481CF-C4C5-4361-8575-8965CE39F75A}"/>
              </a:ext>
            </a:extLst>
          </p:cNvPr>
          <p:cNvSpPr txBox="1"/>
          <p:nvPr/>
        </p:nvSpPr>
        <p:spPr>
          <a:xfrm>
            <a:off x="5398646" y="2493733"/>
            <a:ext cx="3642638" cy="353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726" dirty="0">
                <a:latin typeface="+mn-ea"/>
              </a:rPr>
              <a:t>※1.</a:t>
            </a:r>
            <a:r>
              <a:rPr lang="ja-JP" altLang="en-US" sz="726" dirty="0">
                <a:latin typeface="+mn-ea"/>
              </a:rPr>
              <a:t>シェーバー・シェービングフォーム・アフタージェル代の平均価格です。</a:t>
            </a:r>
            <a:endParaRPr lang="en-US" altLang="ja-JP" sz="726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kumimoji="1" lang="en-US" altLang="ja-JP" sz="726" dirty="0">
                <a:latin typeface="+mn-ea"/>
              </a:rPr>
              <a:t>※2.20</a:t>
            </a:r>
            <a:r>
              <a:rPr kumimoji="1" lang="ja-JP" altLang="en-US" sz="726" dirty="0">
                <a:latin typeface="+mn-ea"/>
              </a:rPr>
              <a:t>歳～</a:t>
            </a:r>
            <a:r>
              <a:rPr kumimoji="1" lang="en-US" altLang="ja-JP" sz="726" dirty="0">
                <a:latin typeface="+mn-ea"/>
              </a:rPr>
              <a:t>65</a:t>
            </a:r>
            <a:r>
              <a:rPr kumimoji="1" lang="ja-JP" altLang="en-US" sz="726" dirty="0">
                <a:latin typeface="+mn-ea"/>
              </a:rPr>
              <a:t>歳までの</a:t>
            </a:r>
            <a:r>
              <a:rPr kumimoji="1" lang="en-US" altLang="ja-JP" sz="726" dirty="0">
                <a:latin typeface="+mn-ea"/>
              </a:rPr>
              <a:t>45</a:t>
            </a:r>
            <a:r>
              <a:rPr kumimoji="1" lang="ja-JP" altLang="en-US" sz="726" dirty="0">
                <a:latin typeface="+mn-ea"/>
              </a:rPr>
              <a:t>年間です。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B8FCBD9-1B43-4F12-A3EB-A0461BE24378}"/>
              </a:ext>
            </a:extLst>
          </p:cNvPr>
          <p:cNvSpPr txBox="1"/>
          <p:nvPr/>
        </p:nvSpPr>
        <p:spPr>
          <a:xfrm>
            <a:off x="5398646" y="4249777"/>
            <a:ext cx="3842050" cy="136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kumimoji="1" lang="ja-JP" altLang="en-US" sz="1200" dirty="0"/>
              <a:t>今、セレーネのヒゲ脱毛は</a:t>
            </a:r>
            <a:r>
              <a:rPr kumimoji="1" lang="en-US" altLang="ja-JP" sz="1600" b="1" dirty="0">
                <a:solidFill>
                  <a:schemeClr val="accent1"/>
                </a:solidFill>
                <a:latin typeface="+mn-ea"/>
              </a:rPr>
              <a:t>1</a:t>
            </a:r>
            <a:r>
              <a:rPr kumimoji="1" lang="ja-JP" altLang="en-US" sz="1600" b="1" dirty="0">
                <a:solidFill>
                  <a:schemeClr val="accent1"/>
                </a:solidFill>
                <a:latin typeface="+mn-ea"/>
              </a:rPr>
              <a:t>回</a:t>
            </a:r>
            <a:r>
              <a:rPr kumimoji="1" lang="en-US" altLang="ja-JP" sz="1600" b="1" dirty="0">
                <a:solidFill>
                  <a:schemeClr val="accent1"/>
                </a:solidFill>
                <a:latin typeface="+mn-ea"/>
              </a:rPr>
              <a:t>8,960</a:t>
            </a:r>
            <a:r>
              <a:rPr kumimoji="1" lang="ja-JP" altLang="en-US" sz="1600" b="1" dirty="0">
                <a:solidFill>
                  <a:schemeClr val="accent1"/>
                </a:solidFill>
                <a:latin typeface="+mn-ea"/>
              </a:rPr>
              <a:t>円</a:t>
            </a:r>
            <a:r>
              <a:rPr kumimoji="1" lang="ja-JP" altLang="en-US" sz="1200" dirty="0"/>
              <a:t>です。</a:t>
            </a:r>
            <a:endParaRPr kumimoji="1" lang="en-US" altLang="ja-JP" sz="1200" dirty="0"/>
          </a:p>
          <a:p>
            <a:pPr>
              <a:lnSpc>
                <a:spcPct val="180000"/>
              </a:lnSpc>
            </a:pPr>
            <a:r>
              <a:rPr kumimoji="1" lang="ja-JP" altLang="en-US" sz="1200" dirty="0"/>
              <a:t>なので</a:t>
            </a:r>
            <a:r>
              <a:rPr kumimoji="1" lang="en-US" altLang="ja-JP" sz="1600" dirty="0">
                <a:latin typeface="+mn-ea"/>
              </a:rPr>
              <a:t>8,960</a:t>
            </a:r>
            <a:r>
              <a:rPr kumimoji="1" lang="ja-JP" altLang="en-US" sz="1600" dirty="0">
                <a:latin typeface="+mn-ea"/>
              </a:rPr>
              <a:t>円</a:t>
            </a:r>
            <a:r>
              <a:rPr kumimoji="1" lang="en-US" altLang="ja-JP" sz="1600" dirty="0"/>
              <a:t>×</a:t>
            </a:r>
            <a:r>
              <a:rPr kumimoji="1" lang="en-US" altLang="ja-JP" sz="1600" b="1" dirty="0">
                <a:solidFill>
                  <a:schemeClr val="accent1"/>
                </a:solidFill>
                <a:latin typeface="+mn-ea"/>
              </a:rPr>
              <a:t>15</a:t>
            </a:r>
            <a:r>
              <a:rPr kumimoji="1" lang="ja-JP" altLang="en-US" sz="1600" b="1" dirty="0">
                <a:solidFill>
                  <a:schemeClr val="accent1"/>
                </a:solidFill>
                <a:latin typeface="+mn-ea"/>
              </a:rPr>
              <a:t>回</a:t>
            </a:r>
            <a:r>
              <a:rPr kumimoji="1" lang="ja-JP" altLang="en-US" sz="1600" dirty="0"/>
              <a:t>＝</a:t>
            </a:r>
            <a:r>
              <a:rPr kumimoji="1" lang="en-US" altLang="ja-JP" sz="1600" b="1" dirty="0">
                <a:solidFill>
                  <a:schemeClr val="accent1"/>
                </a:solidFill>
                <a:latin typeface="+mn-ea"/>
              </a:rPr>
              <a:t>134,400</a:t>
            </a:r>
            <a:r>
              <a:rPr kumimoji="1" lang="ja-JP" altLang="en-US" sz="1600" b="1" dirty="0">
                <a:solidFill>
                  <a:schemeClr val="accent1"/>
                </a:solidFill>
              </a:rPr>
              <a:t>円</a:t>
            </a:r>
            <a:endParaRPr kumimoji="1" lang="en-US" altLang="ja-JP" sz="1600" b="1" dirty="0">
              <a:solidFill>
                <a:schemeClr val="accent1"/>
              </a:solidFill>
            </a:endParaRPr>
          </a:p>
          <a:p>
            <a:pPr>
              <a:lnSpc>
                <a:spcPct val="180000"/>
              </a:lnSpc>
            </a:pPr>
            <a:r>
              <a:rPr kumimoji="1" lang="ja-JP" altLang="en-US" sz="1200" dirty="0">
                <a:latin typeface="+mn-ea"/>
              </a:rPr>
              <a:t>生涯シェービング費用を</a:t>
            </a:r>
            <a:r>
              <a:rPr kumimoji="1" lang="ja-JP" altLang="en-US" sz="1600" b="1" dirty="0">
                <a:solidFill>
                  <a:schemeClr val="accent1"/>
                </a:solidFill>
                <a:latin typeface="+mn-ea"/>
              </a:rPr>
              <a:t>約</a:t>
            </a:r>
            <a:r>
              <a:rPr kumimoji="1" lang="en-US" altLang="ja-JP" sz="1600" b="1" dirty="0">
                <a:solidFill>
                  <a:schemeClr val="accent1"/>
                </a:solidFill>
                <a:latin typeface="+mn-ea"/>
              </a:rPr>
              <a:t>40</a:t>
            </a:r>
            <a:r>
              <a:rPr kumimoji="1" lang="ja-JP" altLang="en-US" sz="1600" b="1" dirty="0">
                <a:solidFill>
                  <a:schemeClr val="accent1"/>
                </a:solidFill>
                <a:latin typeface="+mn-ea"/>
              </a:rPr>
              <a:t>万円</a:t>
            </a:r>
            <a:r>
              <a:rPr kumimoji="1" lang="ja-JP" altLang="en-US" sz="1200" dirty="0">
                <a:latin typeface="+mn-ea"/>
              </a:rPr>
              <a:t>節約</a:t>
            </a:r>
            <a:r>
              <a:rPr kumimoji="1" lang="ja-JP" altLang="en-US" sz="1200" dirty="0"/>
              <a:t>できます。　</a:t>
            </a:r>
            <a:r>
              <a:rPr kumimoji="1" lang="ja-JP" altLang="en-US" sz="1600" dirty="0"/>
              <a:t>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4110524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265</Words>
  <Application>Microsoft Office PowerPoint</Application>
  <PresentationFormat>A4 210 x 297 mm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内田 萌里</dc:creator>
  <cp:lastModifiedBy>塩沢 梢</cp:lastModifiedBy>
  <cp:revision>26</cp:revision>
  <cp:lastPrinted>2022-03-07T10:30:49Z</cp:lastPrinted>
  <dcterms:created xsi:type="dcterms:W3CDTF">2021-03-25T01:43:30Z</dcterms:created>
  <dcterms:modified xsi:type="dcterms:W3CDTF">2022-03-16T08:38:58Z</dcterms:modified>
</cp:coreProperties>
</file>